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17" r:id="rId2"/>
    <p:sldId id="257" r:id="rId3"/>
    <p:sldId id="338" r:id="rId4"/>
    <p:sldId id="262" r:id="rId5"/>
    <p:sldId id="328" r:id="rId6"/>
    <p:sldId id="335" r:id="rId7"/>
    <p:sldId id="332" r:id="rId8"/>
    <p:sldId id="333" r:id="rId9"/>
    <p:sldId id="334" r:id="rId10"/>
    <p:sldId id="263" r:id="rId11"/>
    <p:sldId id="264" r:id="rId12"/>
    <p:sldId id="329" r:id="rId13"/>
    <p:sldId id="336" r:id="rId14"/>
    <p:sldId id="330" r:id="rId15"/>
    <p:sldId id="265" r:id="rId16"/>
    <p:sldId id="327" r:id="rId17"/>
    <p:sldId id="269" r:id="rId18"/>
    <p:sldId id="324" r:id="rId19"/>
    <p:sldId id="331" r:id="rId20"/>
    <p:sldId id="325" r:id="rId21"/>
    <p:sldId id="322" r:id="rId22"/>
    <p:sldId id="339" r:id="rId23"/>
    <p:sldId id="33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25B00"/>
    <a:srgbClr val="EF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0563-748A-4023-8379-89B5737A39F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6367A-5D24-4312-B3A5-A518DAA3D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9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6367A-5D24-4312-B3A5-A518DAA3DD8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4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5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55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86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34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0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4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4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5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3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9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4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6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9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4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141"/>
            <a:ext cx="1692776" cy="168830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968551"/>
            <a:ext cx="64087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 - консультант КУ «ЦПРПП ВМР»  Лариса 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ондарчук</a:t>
            </a:r>
            <a:endParaRPr lang="uk-UA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1720" y="3183848"/>
            <a:ext cx="5526360" cy="1168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21966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професійного розвитку педагогічних працівників Вінницької міської ради»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277915"/>
            <a:ext cx="6588224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проведення: 31.05.2022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проведення: 11.00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endParaRPr lang="uk-UA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Заняття 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міської Школи 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вихователя-стажера «Дебют»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закладів дошкільної освіти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Вінницької територіальної громади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08920"/>
            <a:ext cx="84154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Дитяче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експериментування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винахідництво.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Особливості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1FAC9B-A9B3-431B-B75B-B827F370C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32" y="4690380"/>
            <a:ext cx="2395936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575" y="764704"/>
            <a:ext cx="7758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Міський голова розповів як працюватимуть влітку дитсадки Рівного. Місто -  Новини Рівного та області — Рівне Вечірнє"/>
          <p:cNvSpPr>
            <a:spLocks noChangeAspect="1" noChangeArrowheads="1"/>
          </p:cNvSpPr>
          <p:nvPr/>
        </p:nvSpPr>
        <p:spPr bwMode="auto">
          <a:xfrm>
            <a:off x="612775" y="9087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05528E-8AEB-4754-B837-BEB7E00B06C3}"/>
              </a:ext>
            </a:extLst>
          </p:cNvPr>
          <p:cNvSpPr txBox="1"/>
          <p:nvPr/>
        </p:nvSpPr>
        <p:spPr>
          <a:xfrm>
            <a:off x="251520" y="64583"/>
            <a:ext cx="6984776" cy="3847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педагога. </a:t>
            </a:r>
          </a:p>
          <a:p>
            <a:pPr algn="just"/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Досліджуючи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здобуває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BE668BE-83D7-E642-550F-704CC29CC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9" y="3880487"/>
            <a:ext cx="3560500" cy="2860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FB8652-7D8D-15E0-0B53-A89B77ED7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492896"/>
            <a:ext cx="3419872" cy="394048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72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F3BEF7-3CCA-4992-9529-4BD73BD8762E}"/>
              </a:ext>
            </a:extLst>
          </p:cNvPr>
          <p:cNvSpPr txBox="1"/>
          <p:nvPr/>
        </p:nvSpPr>
        <p:spPr>
          <a:xfrm>
            <a:off x="251520" y="476672"/>
            <a:ext cx="4104456" cy="5755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допитливість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сміливість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ривчайте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дітей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мети,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переборювати страх перед будь - якою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ідеєю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F0C9F-FBD1-383A-A74A-4C6D6281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6" y="2204143"/>
            <a:ext cx="4292087" cy="360112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650571A-8028-3CA4-052B-5D11190B6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8040" y="6019059"/>
            <a:ext cx="4938416" cy="722309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Звідки до нас прийшло молоко?</a:t>
            </a:r>
          </a:p>
        </p:txBody>
      </p:sp>
    </p:spTree>
    <p:extLst>
      <p:ext uri="{BB962C8B-B14F-4D97-AF65-F5344CB8AC3E}">
        <p14:creationId xmlns:p14="http://schemas.microsoft.com/office/powerpoint/2010/main" val="263055347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1676AD-09BA-4104-A4EF-F663D1EBB0C8}"/>
              </a:ext>
            </a:extLst>
          </p:cNvPr>
          <p:cNvSpPr txBox="1"/>
          <p:nvPr/>
        </p:nvSpPr>
        <p:spPr>
          <a:xfrm>
            <a:off x="107505" y="116632"/>
            <a:ext cx="8208911" cy="46474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принципи експериментальної діяльності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новизна, оригінальність, доступність, </a:t>
            </a:r>
          </a:p>
          <a:p>
            <a:pPr algn="ctr"/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до складного, наочність, безпечність, самостійність, задоволення, відповідність віковим особливостям дитини, взаємодія з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2AB959-1035-9464-EC2E-B176E3CE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4784654"/>
            <a:ext cx="2088233" cy="1967418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OffAxis2Right"/>
            <a:lightRig rig="threePt" dir="t"/>
          </a:scene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9AC60A-2F28-1DF9-E25D-46CD8F924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714" y="4941168"/>
            <a:ext cx="1861358" cy="1916832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isometricTopUp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6206CD-1450-4C5A-086B-BF764F054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814343"/>
            <a:ext cx="1861358" cy="18109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825583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8C704A-7E05-67D8-2C99-0E6F1E43096C}"/>
              </a:ext>
            </a:extLst>
          </p:cNvPr>
          <p:cNvSpPr txBox="1"/>
          <p:nvPr/>
        </p:nvSpPr>
        <p:spPr>
          <a:xfrm>
            <a:off x="755576" y="404664"/>
            <a:ext cx="7344816" cy="279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>
              <a:lnSpc>
                <a:spcPts val="1175"/>
              </a:lnSpc>
              <a:spcBef>
                <a:spcPts val="1200"/>
              </a:spcBef>
              <a:spcAft>
                <a:spcPts val="33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780441-4FDB-E674-0D34-7E8FB9233E7A}"/>
              </a:ext>
            </a:extLst>
          </p:cNvPr>
          <p:cNvSpPr txBox="1"/>
          <p:nvPr/>
        </p:nvSpPr>
        <p:spPr>
          <a:xfrm>
            <a:off x="467543" y="363470"/>
            <a:ext cx="4608513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експериментально-дослідницької діяльності включає чотири етапи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першому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підготовка дітей до пошукової діяльності у природі, спрямована на виявлення їхніх знань про певні об’єкти та природні явища, створення атмосфери зацікавленості. Цьому сприятимуть доречно поставлені запитання, цікава розповідь дорослого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5379AE2-3805-4AA8-3745-5DCB6A812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92134"/>
            <a:ext cx="3681456" cy="335356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70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F6D0D8-A442-B622-AFC6-8BC1521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924" y="2859752"/>
            <a:ext cx="3876690" cy="358430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30C62B-FF17-6108-EC78-AAFDF7743355}"/>
              </a:ext>
            </a:extLst>
          </p:cNvPr>
          <p:cNvSpPr txBox="1"/>
          <p:nvPr/>
        </p:nvSpPr>
        <p:spPr>
          <a:xfrm>
            <a:off x="971600" y="404664"/>
            <a:ext cx="7704856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етап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 із висунення припущень, а якщо діти мають необхідні знання, то можуть формулювати домисли самостійно у формі висловлень. Якщо здогадки будуть правильними, вихователеві потрібно підтвердити їх у ході проведення дослідів; неправильні ж - необхідно спростувати.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u="none" strike="noStrike" spc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Третій етап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 проведення самого досліду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BD4F63-BC71-BCC5-F9F5-796DAD7B3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49" y="2953356"/>
            <a:ext cx="3926686" cy="292391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7731833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5CC0E5-E03F-3424-79CD-3D5069029D9E}"/>
              </a:ext>
            </a:extLst>
          </p:cNvPr>
          <p:cNvSpPr txBox="1"/>
          <p:nvPr/>
        </p:nvSpPr>
        <p:spPr>
          <a:xfrm>
            <a:off x="307975" y="176213"/>
            <a:ext cx="7920880" cy="5201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четвертому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заключному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результатів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висновки,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спростовуються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дослідницька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в </a:t>
            </a:r>
          </a:p>
          <a:p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ігровій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endParaRPr lang="uk-UA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93CC371-DCA6-ED1C-3FA6-9F382DE1A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3708412" cy="3547713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222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24744"/>
            <a:ext cx="811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1AF53C-4200-44DC-A61D-81B44D199FA5}"/>
              </a:ext>
            </a:extLst>
          </p:cNvPr>
          <p:cNvSpPr txBox="1"/>
          <p:nvPr/>
        </p:nvSpPr>
        <p:spPr>
          <a:xfrm>
            <a:off x="368300" y="177897"/>
            <a:ext cx="8308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F382CA-CA3E-9509-95B4-4C80B57CBE18}"/>
              </a:ext>
            </a:extLst>
          </p:cNvPr>
          <p:cNvSpPr txBox="1"/>
          <p:nvPr/>
        </p:nvSpPr>
        <p:spPr>
          <a:xfrm>
            <a:off x="63501" y="0"/>
            <a:ext cx="6020668" cy="68634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проведення експериментів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 з визначення педагогом поточних дидактичних завдань,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 до цього вибирається об’єкт. </a:t>
            </a:r>
          </a:p>
          <a:p>
            <a:pPr algn="just"/>
            <a:endParaRPr lang="uk-UA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має досконало володіти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теорією з даного питання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практикою проведення експериментування.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початку проведення досліду необхідно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перевірити наявність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, предметів, речовин,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 для досліду,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якість, технічний стан обладнання.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Випробування й перевірка є </a:t>
            </a:r>
          </a:p>
          <a:p>
            <a:pPr algn="just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гарантією успішного проведення досліду.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FDC63F-DEAE-0E05-FBEA-E19CE3A06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376143"/>
            <a:ext cx="3275856" cy="329845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615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39BF1D-DC5B-A160-F578-D5F9EEA64B82}"/>
              </a:ext>
            </a:extLst>
          </p:cNvPr>
          <p:cNvSpPr txBox="1"/>
          <p:nvPr/>
        </p:nvSpPr>
        <p:spPr>
          <a:xfrm>
            <a:off x="179512" y="260648"/>
            <a:ext cx="7776864" cy="6432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експериментально-дослідницькій діяльності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 дотримуйтеся правил безпеки. </a:t>
            </a:r>
          </a:p>
          <a:p>
            <a:pPr algn="just"/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незнайомі складні дії освоюйте в певній послідовності: </a:t>
            </a:r>
          </a:p>
          <a:p>
            <a:pPr algn="just"/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Показуйте хід виконання; повторіть або дайте дитині продемонструвати;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 можна  свідомо допустити помилку,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такого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методичного прийому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 може сконцентрувати увагу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цій помилці.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здійсніть усі разом у повільному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темпі, щоб мати можливість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проконтролювати роботу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 дитини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22E3DB-41F2-20AC-8ADE-E92307AB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140968"/>
            <a:ext cx="3528393" cy="306896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018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029322-0BFE-8706-E289-84DB5132A76C}"/>
              </a:ext>
            </a:extLst>
          </p:cNvPr>
          <p:cNvSpPr txBox="1"/>
          <p:nvPr/>
        </p:nvSpPr>
        <p:spPr>
          <a:xfrm>
            <a:off x="323528" y="188640"/>
            <a:ext cx="8064896" cy="65556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Стимулюйте дитячу цікавість та спонукайте дітей до запитань </a:t>
            </a:r>
          </a:p>
          <a:p>
            <a:pPr algn="just"/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не дає дітям знання у готовому вигляді. </a:t>
            </a:r>
          </a:p>
          <a:p>
            <a:pPr algn="just"/>
            <a:endParaRPr lang="uk-UA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Дошкільники мають знайти відповідь на свої запитання самостійно, ви лише допомагаєте набути досвід, 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цікаві форми,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та прийоми у роботі. 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змогу дітям на практиці 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правильності або неправильності 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 припущень. 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Заохочуйте малюків до пошуку 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 способів розв’язання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</a:p>
          <a:p>
            <a:pPr algn="just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70AE51B-EFB6-7220-7A83-A79DF5539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03226"/>
            <a:ext cx="3850513" cy="320609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058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C1D52D-1A2B-5075-5991-81D5C344B824}"/>
              </a:ext>
            </a:extLst>
          </p:cNvPr>
          <p:cNvSpPr txBox="1"/>
          <p:nvPr/>
        </p:nvSpPr>
        <p:spPr>
          <a:xfrm>
            <a:off x="179512" y="260648"/>
            <a:ext cx="8784976" cy="60939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 матеріали та обладнання для експериментально-дослідницької діяльності: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прилади-помічники: мікроскоп, збільшувальне скло, чашкові ваги, пісочний годинник</a:t>
            </a:r>
          </a:p>
          <a:p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1, 2, 3, 5 хв), компаси, різноманітні магніти, бінокль;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прозорий та непрозорий посуд різної конфігурації й різного об’єму: пластикові пляшки, стакани, </a:t>
            </a:r>
            <a:r>
              <a:rPr lang="uk-UA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ковші</a:t>
            </a: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відра;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матеріали: камінчики різного кольору і форм, мінерали, глина, різна за складом, земля, вугілля, різнокольоровий пісок, пташині пір’їнки, мушлі, шишки, шкаралупа горіхів, шматочки кори дерев, листя, гілочки, пух, мох, насіння фруктів й овочів, шерсть (котяча, собача, овеча);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підручні матеріали: шматочки шкіри, поролону, хутра, латочки тканин, пробки, дріт, дерев’яні, пластмасові, металеві предмети, форми-вкладиші від наборів шоколадних цукерок, дерев’яні котушки;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матеріали: гайки, гвинти, гвинтики, цвяхи;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види паперу: звичайний альбомний, калька, наждачний тощо;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барвники: ягідний сироп, акварельні фарби тощо;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 матеріали: піпетки, колби, пробірки, шпателі, дерев’яні палички, вата, мензурки, шприци (пластмасові без голок), марля, мірні ложечки, гумові груші різного об’єму;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матеріали: дзеркала, повітряні кулі, старі пластинки для програвача, дерев’яні зубочистки, олія, борошно, сіль, кольорове і прозоре скло, форми, піддони, плоске блюдо, стеки, учнівські лінійки, сито, металеві кульки (легка і важка), таз, сітка, сірники, сірникові коробки, нитки, різнокольорові ґудзики, голки, шпильки, соломинки для коктейлю;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ігрове устаткування: ігри на магнітній основі, іграшки, водяний млин, тіньовий театр, театр на магнітній основі, ванна для ігор із піском і водою тощо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BF1A7FD-3A47-6251-8E3A-6B86E0D7F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095" y="364654"/>
            <a:ext cx="889402" cy="9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xmlns="" id="{B929C4CE-3E97-65AA-F36F-54121F691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08" y="476672"/>
            <a:ext cx="5192547" cy="2187288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RightUp"/>
            <a:lightRig rig="threePt" dir="t"/>
          </a:scene3d>
        </p:spPr>
        <p:txBody>
          <a:bodyPr>
            <a:normAutofit fontScale="25000" lnSpcReduction="20000"/>
          </a:bodyPr>
          <a:lstStyle/>
          <a:p>
            <a:r>
              <a:rPr lang="uk-UA" sz="1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загадковий світ дитинства…..</a:t>
            </a:r>
          </a:p>
          <a:p>
            <a:r>
              <a:rPr lang="uk-UA" sz="1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Малюкам цікаво все!</a:t>
            </a:r>
          </a:p>
          <a:p>
            <a:r>
              <a:rPr lang="uk-UA" sz="1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кожна дрібниця має величезне значення!</a:t>
            </a:r>
          </a:p>
          <a:p>
            <a:r>
              <a:rPr lang="uk-UA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08EA7AF5-DB36-9649-BD3C-1B3ADBE9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506">
            <a:off x="5819442" y="2636912"/>
            <a:ext cx="3191888" cy="2862318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4C66C2-3E64-92FF-42FD-F7A1BD6F6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8680"/>
            <a:ext cx="2736304" cy="808729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873739-3AF2-31D0-97C3-FD1E9316D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450" y="3619417"/>
            <a:ext cx="3088593" cy="649796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979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954B82-54BE-EF21-764A-C55F2B6BB5E3}"/>
              </a:ext>
            </a:extLst>
          </p:cNvPr>
          <p:cNvSpPr txBox="1"/>
          <p:nvPr/>
        </p:nvSpPr>
        <p:spPr>
          <a:xfrm>
            <a:off x="323528" y="260648"/>
            <a:ext cx="8424936" cy="3354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педагогічних умов для ознайомлення дошкільнят із природою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групових кімнатах - куточки природи, </a:t>
            </a:r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мінімузеї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лабораторії, природничо-наукові центри, інтерактивні дошки, добірки необхідних матеріалів; </a:t>
            </a:r>
          </a:p>
          <a:p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методичному кабінеті - матеріально-технічне забезпечення екологічного виховання дошкільнят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0C07F1-B562-4870-1843-E20EC271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437" y="3625113"/>
            <a:ext cx="3657027" cy="304424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587C7E-A781-7934-CE27-F35771D40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470" y="1484784"/>
            <a:ext cx="1109568" cy="12193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E38EF36-024E-D038-53D8-99F6F6276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3447675"/>
            <a:ext cx="3456384" cy="3044248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OffAxis2Right"/>
            <a:lightRig rig="threePt" dir="t"/>
          </a:scene3d>
        </p:spPr>
      </p:pic>
      <p:pic>
        <p:nvPicPr>
          <p:cNvPr id="12" name="Рисунок 11" descr="E:\садик\мої документи\фото лабораторія\20180321_130730.jpg">
            <a:extLst>
              <a:ext uri="{FF2B5EF4-FFF2-40B4-BE49-F238E27FC236}">
                <a16:creationId xmlns:a16="http://schemas.microsoft.com/office/drawing/2014/main" xmlns="" id="{F11CB597-B615-5CDB-74A7-1B1B220D192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" b="245"/>
          <a:stretch/>
        </p:blipFill>
        <p:spPr bwMode="auto">
          <a:xfrm>
            <a:off x="3131840" y="3573016"/>
            <a:ext cx="3024335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72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05110" cy="3528392"/>
          </a:xfr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FF6600"/>
                </a:solidFill>
              </a:rPr>
              <a:t> </a:t>
            </a:r>
            <a:br>
              <a:rPr lang="ru-RU" sz="1800" dirty="0">
                <a:solidFill>
                  <a:srgbClr val="FF6600"/>
                </a:solidFill>
              </a:rPr>
            </a:br>
            <a:r>
              <a:rPr lang="ru-RU" sz="1800" dirty="0">
                <a:solidFill>
                  <a:srgbClr val="FF6600"/>
                </a:solidFill>
              </a:rPr>
              <a:t/>
            </a:r>
            <a:br>
              <a:rPr lang="ru-RU" sz="1800" dirty="0">
                <a:solidFill>
                  <a:srgbClr val="FF6600"/>
                </a:solidFill>
              </a:rPr>
            </a:br>
            <a:r>
              <a:rPr lang="ru-RU" sz="1800" dirty="0">
                <a:solidFill>
                  <a:srgbClr val="FF6600"/>
                </a:solidFill>
              </a:rPr>
              <a:t/>
            </a:r>
            <a:br>
              <a:rPr lang="ru-RU" sz="1800" dirty="0">
                <a:solidFill>
                  <a:srgbClr val="FF6600"/>
                </a:solidFill>
              </a:rPr>
            </a:br>
            <a:r>
              <a:rPr lang="ru-RU" sz="1800" dirty="0">
                <a:solidFill>
                  <a:srgbClr val="FF6600"/>
                </a:solidFill>
              </a:rPr>
              <a:t/>
            </a:r>
            <a:br>
              <a:rPr lang="ru-RU" sz="1800" dirty="0">
                <a:solidFill>
                  <a:srgbClr val="FF6600"/>
                </a:solidFill>
              </a:rPr>
            </a:b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систематична  та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 з батьками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забезпечить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розвитку дітей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F6BAA02-F248-43BB-B54C-101353AC86FD}"/>
              </a:ext>
            </a:extLst>
          </p:cNvPr>
          <p:cNvSpPr txBox="1">
            <a:spLocks/>
          </p:cNvSpPr>
          <p:nvPr/>
        </p:nvSpPr>
        <p:spPr>
          <a:xfrm>
            <a:off x="5796136" y="5085184"/>
            <a:ext cx="3108974" cy="1207509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1A71E6-AE6F-6E15-F0D8-02823B47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7" y="3140969"/>
            <a:ext cx="5093767" cy="30235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0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A9417-6604-4582-8CEB-B88C02AD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96752"/>
            <a:ext cx="7560840" cy="4392488"/>
          </a:xfr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7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7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до 7 </a:t>
            </a:r>
            <a:r>
              <a:rPr lang="ru-RU" sz="27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7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-2020., с.412;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до Освітньої програми для дітей від 2 до 7 років «Дитина», Київ -2021., с.525.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6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C276B4-BF76-41DA-BEDC-21B4BE4FE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6347715" cy="1940520"/>
          </a:xfr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Пейзаж с горой">
            <a:extLst>
              <a:ext uri="{FF2B5EF4-FFF2-40B4-BE49-F238E27FC236}">
                <a16:creationId xmlns:a16="http://schemas.microsoft.com/office/drawing/2014/main" xmlns="" id="{202E3F88-766D-4D5E-A8DE-97EE849B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59832" y="2971800"/>
            <a:ext cx="4104456" cy="3049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747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A75CB1-EC38-45D4-AB21-589EE1B9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116632"/>
            <a:ext cx="6705792" cy="1813768"/>
          </a:xfr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завдання варіативної складової Освітньої програми для дітей від   2 до 7 років «Дитина»: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34BBE5-F80E-4F05-A50A-009A24210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60848"/>
            <a:ext cx="7848871" cy="4536504"/>
          </a:xfrm>
          <a:solidFill>
            <a:schemeClr val="accent1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uk-UA" dirty="0"/>
          </a:p>
          <a:p>
            <a:pPr lvl="0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бажання дітей експериментувати і досліджувати;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мотивувати дітей до експериментальної та винахідницької діяльності;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 пошукові уміння, дослідницькі навички,  самостійність;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спонукати до активних дій під час пізнавальної діяльності;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пізнавальний інтерес до розмаїття об’єктів і явищ світу природи та предметного світу;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 пізнавальну активність, спостережливість, винахідливість;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спонукати до міркувань, планування, цілепокладання;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навички безпечної поведінки;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емоційну сферу дитини та розвивати творчі здібності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05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86E3F-EAB1-40B5-8E9C-1497F495ED23}"/>
              </a:ext>
            </a:extLst>
          </p:cNvPr>
          <p:cNvSpPr txBox="1"/>
          <p:nvPr/>
        </p:nvSpPr>
        <p:spPr>
          <a:xfrm>
            <a:off x="460374" y="566678"/>
            <a:ext cx="8432105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Змістові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акценти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розділу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«Дитяче експериментування та винахідництво»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варіативної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складової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Освітньої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програми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для дітей від 2 до 7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років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Дитина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» 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</a:rPr>
              <a:t>Пошуково-дослідницька діяльність - процес спільної роботи дитини й дорослого з метою виявлення сутності досліджуваних явищ і процесів, а також створення умов для розвитку творчої особистості, її самовизначення й самореалізації.</a:t>
            </a: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</a:rPr>
              <a:t>  Для досягнення цієї мети потрібно</a:t>
            </a: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</a:rPr>
              <a:t> сформувати стійкий інтерес </a:t>
            </a: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</a:rPr>
              <a:t>дошкільника </a:t>
            </a: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д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</a:rPr>
              <a:t>о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</a:rPr>
              <a:t>пізнавальної дослідницької</a:t>
            </a: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</a:rPr>
              <a:t> діяльності, </a:t>
            </a: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</a:rPr>
              <a:t>забезпечити високий рівень його </a:t>
            </a: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</a:rPr>
              <a:t>дослідницьких умінь і навичок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4D02C8-806E-FFE1-0589-B0026EA29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374818"/>
            <a:ext cx="4176463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F9217B-EE0A-4A43-B47D-9B384ACCBC71}"/>
              </a:ext>
            </a:extLst>
          </p:cNvPr>
          <p:cNvSpPr txBox="1"/>
          <p:nvPr/>
        </p:nvSpPr>
        <p:spPr>
          <a:xfrm>
            <a:off x="460376" y="404664"/>
            <a:ext cx="8432104" cy="5570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РЕАЛІЗАЦІЇ ОСВІТНІХ ЗАВДАНЬ РОЗДІЛУ </a:t>
            </a:r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родина</a:t>
            </a: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націлюють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участь 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експериментуванні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експериментування та винахідництво - це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фантастично-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захоплююча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 дітей і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just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загадки,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дослідження,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відкривається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261B74-6343-2D9B-5BB0-DD23F0579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861048"/>
            <a:ext cx="3888431" cy="27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F9217B-EE0A-4A43-B47D-9B384ACCBC71}"/>
              </a:ext>
            </a:extLst>
          </p:cNvPr>
          <p:cNvSpPr txBox="1"/>
          <p:nvPr/>
        </p:nvSpPr>
        <p:spPr>
          <a:xfrm>
            <a:off x="460375" y="404664"/>
            <a:ext cx="8576121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родина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елементарність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умовиводи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експериментування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приладдя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11F1F2A-D1F9-0612-DCA2-5A231A996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1"/>
          <a:stretch/>
        </p:blipFill>
        <p:spPr>
          <a:xfrm>
            <a:off x="5220072" y="3508580"/>
            <a:ext cx="3621178" cy="28007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A5C644E-4DD4-2B05-5EBE-459CC1FA2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81" y="3796612"/>
            <a:ext cx="3831327" cy="28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718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0D4B07-0F05-FFCF-49E5-C5976F295AD5}"/>
              </a:ext>
            </a:extLst>
          </p:cNvPr>
          <p:cNvSpPr txBox="1"/>
          <p:nvPr/>
        </p:nvSpPr>
        <p:spPr>
          <a:xfrm>
            <a:off x="440308" y="168276"/>
            <a:ext cx="4923779" cy="56938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Дитина-родина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багатший життєвий досвід, чим більше дитина накопичить яскравих, конкретних, реальних образів, тим краще вона пояснюватиме, розмірковуватиме про навколишній світ.</a:t>
            </a:r>
          </a:p>
          <a:p>
            <a:pPr algn="just"/>
            <a:endParaRPr lang="uk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малюка важливо, щоб мама й тато підтримували його інтереси. </a:t>
            </a:r>
          </a:p>
          <a:p>
            <a:pPr algn="just"/>
            <a:endParaRPr lang="uk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Долучайте батьків до оснащення у групі закладу дошкільної освіти </a:t>
            </a: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природничих осередків, дослідницьких центрів, </a:t>
            </a: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 експонатів під час сімейного відпочинку, допомагайте в оформленні різноманітних колекцій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3F249B-0706-18D7-CB8C-42AB3DDB4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71841"/>
            <a:ext cx="3428380" cy="334519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CFF4B7-1C12-6221-20BC-C874F6A1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5" y="4090731"/>
            <a:ext cx="2883357" cy="286077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077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Як організувати прогулянку в ДНЗ весело і кори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EE4BA1-EEEE-BF7B-EC7C-CAFE72A06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8" y="3284984"/>
            <a:ext cx="5081682" cy="35730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D0572-675D-495F-AD90-83EBCC50FF39}"/>
              </a:ext>
            </a:extLst>
          </p:cNvPr>
          <p:cNvSpPr txBox="1"/>
          <p:nvPr/>
        </p:nvSpPr>
        <p:spPr>
          <a:xfrm>
            <a:off x="210398" y="160338"/>
            <a:ext cx="6449834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– родина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Пропонуйте разом з дитиною досліджувати, пізнавати цікаві факти про явища природи й оточуючий світ, створити необхідні умови для експериментування та винахідництва, а також прищепити любов до таких наук,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фізика, хімія, біологія.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947FB2-F3F6-CA03-62C2-DA4AEC465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2" b="-48"/>
          <a:stretch/>
        </p:blipFill>
        <p:spPr>
          <a:xfrm>
            <a:off x="5292080" y="2380418"/>
            <a:ext cx="3391620" cy="29207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47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17924"/>
            <a:ext cx="925252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297690-81C9-4EAF-1F34-549A7A2FB0CB}"/>
              </a:ext>
            </a:extLst>
          </p:cNvPr>
          <p:cNvSpPr txBox="1"/>
          <p:nvPr/>
        </p:nvSpPr>
        <p:spPr>
          <a:xfrm>
            <a:off x="179512" y="116632"/>
            <a:ext cx="6840760" cy="3312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- педагог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 організувати гурткову роботу, природничо-наукові центри, міні лабораторії, </a:t>
            </a: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 осередки з </a:t>
            </a: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 експериментування та винахідництва. </a:t>
            </a: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початковому етапі</a:t>
            </a: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прищепити інтерес </a:t>
            </a: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пояснити правила з безпечної </a:t>
            </a:r>
          </a:p>
          <a:p>
            <a:pPr algn="just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 під час дослідницької діяльності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FB0A2A-71D5-EB5C-048F-C1425702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27708"/>
            <a:ext cx="4193173" cy="336495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E8DE36-A2AD-E477-E250-36044193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276" y="2924944"/>
            <a:ext cx="3472660" cy="391513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095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1898</TotalTime>
  <Words>1312</Words>
  <Application>Microsoft Office PowerPoint</Application>
  <PresentationFormat>Экран (4:3)</PresentationFormat>
  <Paragraphs>191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Презентация PowerPoint</vt:lpstr>
      <vt:lpstr>Презентация PowerPoint</vt:lpstr>
      <vt:lpstr>Освітні завдання варіативної складової Освітньої програми для дітей від   2 до 7 років «Дитина»: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Цілеспрямована, систематична  та партнерська взаємодія педагогів ЗДО з батьками забезпечить успіх і позитивне вирішення проблем розвитку дітей дошкільного віку  </vt:lpstr>
      <vt:lpstr>Використані джерела:   1. Освітня програма для дітей від 2 до 7 років «Дитина»,  Київ -2020., с.412;  2. Методичні рекомендації до Освітньої програми для дітей від 2 до 7 років «Дитина», Київ -2021., с.525.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169</cp:revision>
  <dcterms:created xsi:type="dcterms:W3CDTF">2021-11-02T12:06:25Z</dcterms:created>
  <dcterms:modified xsi:type="dcterms:W3CDTF">2022-06-06T14:24:56Z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2865660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